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86" r:id="rId55"/>
    <p:sldId id="1671" r:id="rId56"/>
    <p:sldId id="1646" r:id="rId57"/>
    <p:sldId id="1672" r:id="rId58"/>
    <p:sldId id="1673" r:id="rId59"/>
    <p:sldId id="1674" r:id="rId60"/>
    <p:sldId id="1687" r:id="rId61"/>
    <p:sldId id="1620" r:id="rId62"/>
    <p:sldId id="270" r:id="rId63"/>
    <p:sldId id="267" r:id="rId64"/>
    <p:sldId id="268" r:id="rId65"/>
    <p:sldId id="1690" r:id="rId66"/>
    <p:sldId id="1694" r:id="rId67"/>
    <p:sldId id="1693" r:id="rId68"/>
    <p:sldId id="1692" r:id="rId69"/>
    <p:sldId id="1691" r:id="rId70"/>
    <p:sldId id="1695" r:id="rId71"/>
    <p:sldId id="1696" r:id="rId72"/>
    <p:sldId id="1697" r:id="rId73"/>
    <p:sldId id="1688" r:id="rId74"/>
    <p:sldId id="1698" r:id="rId75"/>
    <p:sldId id="1699" r:id="rId76"/>
    <p:sldId id="271" r:id="rId77"/>
    <p:sldId id="1675" r:id="rId78"/>
    <p:sldId id="1676" r:id="rId79"/>
    <p:sldId id="1677" r:id="rId80"/>
    <p:sldId id="1678" r:id="rId81"/>
    <p:sldId id="1679" r:id="rId82"/>
    <p:sldId id="1680" r:id="rId83"/>
    <p:sldId id="1681" r:id="rId84"/>
    <p:sldId id="1682" r:id="rId8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3357"/>
  </p:normalViewPr>
  <p:slideViewPr>
    <p:cSldViewPr snapToGrid="0" snapToObjects="1">
      <p:cViewPr varScale="1">
        <p:scale>
          <a:sx n="121" d="100"/>
          <a:sy n="121" d="100"/>
        </p:scale>
        <p:origin x="1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Learning.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Dimensionality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797D1DA-4D81-1042-862D-D7F3618312C3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underlying hypothesis of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data and the test data are sampled from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distribution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Becomes unlikely for a representative pattern in the training set to be absent in the test set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219919" y="301320"/>
            <a:ext cx="964171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different values of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Euclidean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Edit (</a:t>
            </a:r>
            <a:r>
              <a:rPr lang="en-US" sz="2800" b="1" dirty="0" err="1"/>
              <a:t>Levenstein</a:t>
            </a:r>
            <a:r>
              <a:rPr lang="en-US" sz="2800" b="1" dirty="0"/>
              <a:t>)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Hamming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need for a memory-based classifier?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E.g., the Euclidean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We just predict the label of the nearest neighbor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consider a particular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Euc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lidean distance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979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0367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 from labeled samples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classification problem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 of estimating 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g(x) such that: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800445" y="4667359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221636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Manhattan distance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979" t="-4040" b="-9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distance is a generalization for the Euclidean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and the Manhattan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is no longer a distance. The triangle inequality is violated for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979" t="-2222" r="-2517" b="-5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Useful, for instance, when the samples are represented by categorical features or when the samples are DNA sequences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 are counting how many features (components) are different among the two vectors</a:t>
                </a: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979" t="-2222" r="-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distance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Useful, for instance, when the samples are strings (text documents, DNA sequences) or temporal sequences (videos)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distance is given by the number of changes (insert, delete, replace) necessary to transform one object into the other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video sequences, we use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Application: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654140"/>
            <a:ext cx="9071640" cy="85683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gesture corresponds to the motion performed by the user?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consider 10 gesture classes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to recognize 10 simple gestures performed by a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gesture corresponds to a number from 0 to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the trajectory of the hand matters, not the handshape / fingers pose: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This is just a choice we make for this example application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Many systems, e.g. sign language, need to use handshape as well</a:t>
            </a:r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Decomposing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/>
              <a:t>We need modules for: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how the person moved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Person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Handshape recognition?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Recognizing what the motion means</a:t>
            </a:r>
            <a:endParaRPr lang="en-US" sz="2800" i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Motion estimation and recognition are quite different tasks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When we see someone using sign language, we know how they move, but not what the motion means</a:t>
            </a:r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hand location is known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Assumption: hand location is known in all frames of the database gestures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training data can be annotated offline using manual annotation / colored gloves / sensors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the test data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we need a hand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(we do not cover this part)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04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trajectories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can make a trajectory based on the location of the hand at each frame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compare trajectories?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to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is problematic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do we do with frame 9 from the right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from labeled samples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431515" y="1411920"/>
            <a:ext cx="9328933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learning problem consists of estimating g(x) such that: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function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(e.g. MSE):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Generalization error: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Empirical (estimated) error: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8489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are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8" t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Example: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alignment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legal?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Depends on what makes sense in our application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boundaries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elements match: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Last elements match: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label for sample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monotonicity):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go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backwards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continuity):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skip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elements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Valid alignment: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DTW 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Time Warping (DTW) is a distance measure between sequences of points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DTW distance is the cost of the optimal alignment between two trajectories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alignment must obey the DTW rules defined in the previous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4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Each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can be, for example, a 2D pixel location of the hand (center of the bounding box)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want optimal alignment between M and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programming strategy: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Break problem up into smaller, interrelated problems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which we solve using a recursive relation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find optimal alignment between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and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Find best solution from: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Add the pair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 to the solution best solution from above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Algorithm: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np.zeros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((m, n))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C[0,0] =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C[i,0] = C[i-1,0]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in range(1,n):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C[0,j] = C[0,j-1]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in range(1,n):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np.min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Return: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[m-1,n-1]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300942"/>
            <a:ext cx="8503739" cy="531483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207818" y="301320"/>
            <a:ext cx="9367822" cy="6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615780"/>
            <a:ext cx="9656618" cy="17548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each cell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Compute optimal alignment of M[1:i] and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depends only on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Time: linear to size of table, quadratic to length of gestures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1040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302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for regression tasks</a:t>
            </a:r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47" y="2953"/>
              <a:ext cx="90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25" y="3496"/>
              <a:ext cx="76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99" y="2846"/>
              <a:ext cx="79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/>
              <a:t>k-NN for regression tasks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regression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each test sample x, we find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nearest k neighbors and their labels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The output-ul is the mean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labels of the k neighbors: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Advantages and properties of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is a very simple model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directly applied to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multi-class problems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boundary is non-linear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quality of the results grows with the number of training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single parameter that requires tuning (k)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error grows with k, but the decision boundary becomes smoother: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method that increases the generalization capacity (to some extent)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Disadvantages of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58097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does nearest mean? We have to define a distance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uclidean distance always the best choice?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computational cost is quite high: we need to store and pass through the whole training set during inference (at test time)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Possible solutions to avoid the high computational time: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Partition the feature space using k-d trees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Suffers from the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1258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51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50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45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EF2099D-ACE2-BC44-B13B-B97891EDFE1F}"/>
              </a:ext>
            </a:extLst>
          </p:cNvPr>
          <p:cNvSpPr/>
          <p:nvPr/>
        </p:nvSpPr>
        <p:spPr>
          <a:xfrm>
            <a:off x="7230485" y="5686911"/>
            <a:ext cx="972000" cy="128773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NN for test sample: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Find region containing test point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Compare to all points in region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4BF287B-B42D-494C-942F-9D5854E37F91}"/>
              </a:ext>
            </a:extLst>
          </p:cNvPr>
          <p:cNvSpPr/>
          <p:nvPr/>
        </p:nvSpPr>
        <p:spPr>
          <a:xfrm>
            <a:off x="7298911" y="5945815"/>
            <a:ext cx="185195" cy="18519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ABB95FFF-2861-9640-9195-A05DECE39994}"/>
              </a:ext>
            </a:extLst>
          </p:cNvPr>
          <p:cNvSpPr/>
          <p:nvPr/>
        </p:nvSpPr>
        <p:spPr>
          <a:xfrm>
            <a:off x="6571910" y="5213621"/>
            <a:ext cx="1620000" cy="16200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 algorithm: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test sample x, we find the k nearest neighbors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We label the test sample x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plurality voting on k neighbors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94461"/>
            <a:ext cx="9071640" cy="1840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a different label from its nearest k neighbors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technique that produces smooth border by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emoving training outliers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0210-C8DB-F64E-96DF-DC8E1D9B7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pic>
        <p:nvPicPr>
          <p:cNvPr id="31" name="Picture 30" descr="A picture containing green, ball, grass&#10;&#10;Description automatically generated">
            <a:extLst>
              <a:ext uri="{FF2B5EF4-FFF2-40B4-BE49-F238E27FC236}">
                <a16:creationId xmlns:a16="http://schemas.microsoft.com/office/drawing/2014/main" id="{43C28858-0072-5D4D-92FB-A2B8D5A6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21" y="3923071"/>
            <a:ext cx="4604272" cy="3493371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751CC2E-E55A-0C42-99F6-2D4A08ECB12D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3457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Condensed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14449"/>
            <a:ext cx="9071640" cy="2608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no effect on the decision boundary</a:t>
            </a:r>
          </a:p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Randomly select a set P of samples, at least one for each class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Each training sample that is not in P should be added to P, if the k-NN based on P classifies it incorrectly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499F-3D2B-0848-AE91-7CAD7123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F31970-40EF-C14E-BDB9-51AFB3F16D06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AB37560C-8C24-D446-BB04-CA69711E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83" y="392307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20040" y="301320"/>
            <a:ext cx="945261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08000" algn="ctr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+ Condensed 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EAC2-A2E8-BE4E-945B-884A24B2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246003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58BCEE6-771E-E040-B783-4E76B4F1E006}"/>
              </a:ext>
            </a:extLst>
          </p:cNvPr>
          <p:cNvSpPr/>
          <p:nvPr/>
        </p:nvSpPr>
        <p:spPr>
          <a:xfrm>
            <a:off x="4804335" y="397811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6189DF23-BB4D-C74A-9B6F-B187892E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53" y="246003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4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9963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1) select training samples located in the vicinity of the given test sample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2) train a classifier on the selected examples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3) apply the classifier to predict the class label of the test sample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902719-DA74-0B4F-8645-C835471A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5" y="4178453"/>
            <a:ext cx="4789488" cy="2926909"/>
          </a:xfrm>
          <a:prstGeom prst="rect">
            <a:avLst/>
          </a:prstGeom>
        </p:spPr>
      </p:pic>
      <p:pic>
        <p:nvPicPr>
          <p:cNvPr id="36" name="Picture 3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F205D3-632D-6443-AE69-1471641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60" y="4194261"/>
            <a:ext cx="4763620" cy="2911101"/>
          </a:xfrm>
          <a:prstGeom prst="rect">
            <a:avLst/>
          </a:prstGeom>
        </p:spPr>
      </p:pic>
      <p:sp>
        <p:nvSpPr>
          <p:cNvPr id="76" name="Right Arrow 75">
            <a:extLst>
              <a:ext uri="{FF2B5EF4-FFF2-40B4-BE49-F238E27FC236}">
                <a16:creationId xmlns:a16="http://schemas.microsoft.com/office/drawing/2014/main" id="{6BA2552F-5E1D-D24F-AEE4-FF31C5B14EDF}"/>
              </a:ext>
            </a:extLst>
          </p:cNvPr>
          <p:cNvSpPr/>
          <p:nvPr/>
        </p:nvSpPr>
        <p:spPr>
          <a:xfrm>
            <a:off x="453001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6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107010"/>
            <a:ext cx="9071640" cy="7177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144851-A7FB-9A4A-82E3-52B2E9B4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" y="870496"/>
            <a:ext cx="9304020" cy="65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of Dimensionality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machine learning, we often use high-dimensional feature vectors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we analyze gray-scale images of 200x200 pixels, then we are working with a feature space of 40.000 dimensions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the images are color (represented in the RGB or HSV color spaces), the dimensionality of the feature space grows to 120.000</a:t>
            </a: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1D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l="-979"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59000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2D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25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l="-979"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03621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break ties?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Choose a random label from the tied ones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Apply 1-NN (no ties possible)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Use the distances to the test sample as weights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5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2391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49180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65234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30351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3D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125 data points: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l="-979" t="-10256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34107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38789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55781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29211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59432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49099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16987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49041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55535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11691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79579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5301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18127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an exponential number of data points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we have a large number of features that describe our data, then the system requires an extremely large training set in order to learn a model with good generalization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Most of the times, large training sets are not available in practice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l="-979" t="-2601" r="-3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Hughes phenomenon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Hughes phenomenon shows that, as the number of features grows, the performance of the classifier increases until we reach the optimal number of features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Adding more features while keeping the size of the training set unchanged degrades the classifier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Optimal number of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Feature space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Increasing the dimension of an Euclidean feature space, implies the addition of positive terms in the computation of the Euclidean distance: 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other words, because the number of features grows for a fixed number of data samples, the feature space becomes increasingly sparse (less dense)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l="-979" t="-2601" r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 increasing the feature space size, the average distance grows rapidly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Hence, the more dimensions we have, the more data is necessary to overcome the curse of dimensionality!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the distance between observations increases, the learning task becomes more difficult, since the probability of finding training samples that are truly similar with the test sample decreases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9052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Average distance for 1000 points in the unit cube</a:t>
            </a:r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5199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obtain a Voronoi diagram: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space is partitioned into regions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separating borders pass through areas where the distances between training sample pairs are equal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separating borders are nonlinear</a:t>
            </a: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32514</TotalTime>
  <Words>3685</Words>
  <Application>Microsoft Macintosh PowerPoint</Application>
  <PresentationFormat>Custom</PresentationFormat>
  <Paragraphs>522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for a memory-based classifier?</vt:lpstr>
      <vt:lpstr>Let’s consider a particular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for regression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662</cp:revision>
  <dcterms:created xsi:type="dcterms:W3CDTF">2016-10-12T16:27:10Z</dcterms:created>
  <dcterms:modified xsi:type="dcterms:W3CDTF">2023-10-30T17:38:43Z</dcterms:modified>
  <dc:language>en-US</dc:language>
</cp:coreProperties>
</file>